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256" r:id="rId5"/>
    <p:sldId id="264" r:id="rId6"/>
    <p:sldId id="265" r:id="rId7"/>
    <p:sldId id="268" r:id="rId8"/>
    <p:sldId id="267" r:id="rId9"/>
    <p:sldId id="281" r:id="rId10"/>
    <p:sldId id="266" r:id="rId11"/>
    <p:sldId id="280" r:id="rId12"/>
    <p:sldId id="269" r:id="rId13"/>
    <p:sldId id="270" r:id="rId14"/>
    <p:sldId id="273" r:id="rId15"/>
    <p:sldId id="275" r:id="rId16"/>
    <p:sldId id="276" r:id="rId17"/>
    <p:sldId id="279" r:id="rId18"/>
    <p:sldId id="272" r:id="rId19"/>
    <p:sldId id="278" r:id="rId20"/>
    <p:sldId id="277" r:id="rId21"/>
    <p:sldId id="274" r:id="rId22"/>
    <p:sldId id="27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Montserrat"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66ED7FAA-E7AA-253B-B2D6-CFB4D5CF9E17}" v="130" dt="2022-11-23T20:10:11.22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2C20FA9-D566-0EF2-83EC-2A9ED497D1A1}" v="20" dt="2022-11-22T20:11:14.890"/>
    <p1510:client id="{941DB4E5-15E6-EBC5-0C16-4F591F7115BE}" v="170" dt="2022-11-11T20:31:24.264"/>
    <p1510:client id="{9A2001F0-5889-D53A-FC03-F5E4BA048ABC}" v="10" dt="2022-09-21T15:49:36.112"/>
    <p1510:client id="{9FD2DC89-C9E7-EF04-1E84-B3102D1D39E9}" v="32" dt="2022-11-22T21:43:20.669"/>
    <p1510:client id="{A367CE5B-47B3-B9F8-301B-0BC536B853A5}" v="12" dt="2022-09-21T15:46:01.125"/>
    <p1510:client id="{A7E8AB65-3A75-22B0-A0E4-CF503EA63F24}" v="262" dt="2022-11-22T20:10:14.180"/>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23/11/2022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82710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14</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18</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8</a:t>
            </a:fld>
            <a:endParaRPr lang="pt-BR"/>
          </a:p>
        </p:txBody>
      </p:sp>
    </p:spTree>
    <p:extLst>
      <p:ext uri="{BB962C8B-B14F-4D97-AF65-F5344CB8AC3E}">
        <p14:creationId xmlns:p14="http://schemas.microsoft.com/office/powerpoint/2010/main" val="218672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7</a:t>
            </a:fld>
            <a:endParaRPr lang="pt-BR"/>
          </a:p>
        </p:txBody>
      </p:sp>
    </p:spTree>
    <p:extLst>
      <p:ext uri="{BB962C8B-B14F-4D97-AF65-F5344CB8AC3E}">
        <p14:creationId xmlns:p14="http://schemas.microsoft.com/office/powerpoint/2010/main" val="359237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24950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23/11/2022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23/11/2022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23/11/2022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10.gi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7.jpe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Grid </a:t>
            </a:r>
            <a:r>
              <a:rPr lang="pt-BR" sz="2400" b="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a:solidFill>
                  <a:schemeClr val="tx1"/>
                </a:solidFill>
                <a:cs typeface="Calibri"/>
              </a:rPr>
              <a:t>Corr.</a:t>
            </a:r>
            <a:r>
              <a:rPr lang="pt-BR" sz="1600">
                <a:solidFill>
                  <a:schemeClr val="tx1"/>
                </a:solidFill>
                <a:cs typeface="Calibri"/>
              </a:rPr>
              <a:t>)</a:t>
            </a:r>
            <a:endParaRPr lang="pt-BR">
              <a:solidFill>
                <a:schemeClr val="tx1"/>
              </a:solidFill>
            </a:endParaRPr>
          </a:p>
          <a:p>
            <a:pPr algn="ctr"/>
            <a:r>
              <a:rPr lang="pt-BR" sz="1600">
                <a:solidFill>
                  <a:schemeClr val="tx1"/>
                </a:solidFill>
                <a:cs typeface="Calibri"/>
              </a:rPr>
              <a:t>672 grids</a:t>
            </a:r>
          </a:p>
          <a:p>
            <a:pPr algn="ctr"/>
            <a:r>
              <a:rPr lang="pt-BR" sz="160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Distance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Cosine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distance</a:t>
            </a:r>
            <a:r>
              <a:rPr lang="pt-BR" sz="1600">
                <a:solidFill>
                  <a:schemeClr val="tx1"/>
                </a:solidFill>
                <a:cs typeface="Calibri"/>
              </a:rPr>
              <a:t> maps</a:t>
            </a:r>
          </a:p>
          <a:p>
            <a:pPr algn="ctr"/>
            <a:r>
              <a:rPr lang="pt-BR" sz="160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Contact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0.5243</a:t>
            </a:r>
          </a:p>
          <a:p>
            <a:r>
              <a:rPr lang="pt-BR">
                <a:latin typeface="Calibri"/>
                <a:cs typeface="Calibri"/>
              </a:rPr>
              <a:t>N = 16 clusters</a:t>
            </a:r>
            <a:endParaRPr lang="pt-BR">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err="1">
                <a:solidFill>
                  <a:srgbClr val="542F87"/>
                </a:solidFill>
                <a:latin typeface="Montserrat"/>
              </a:rPr>
              <a:t>Thank</a:t>
            </a:r>
            <a:r>
              <a:rPr lang="pt-BR" sz="2600">
                <a:solidFill>
                  <a:srgbClr val="542F87"/>
                </a:solidFill>
                <a:latin typeface="Montserrat"/>
              </a:rPr>
              <a:t> </a:t>
            </a:r>
            <a:r>
              <a:rPr lang="pt-BR" sz="2600" err="1">
                <a:solidFill>
                  <a:srgbClr val="542F87"/>
                </a:solidFill>
                <a:latin typeface="Montserrat"/>
              </a:rPr>
              <a:t>you</a:t>
            </a:r>
            <a:r>
              <a:rPr lang="pt-BR" sz="2600">
                <a:solidFill>
                  <a:srgbClr val="542F87"/>
                </a:solidFill>
                <a:latin typeface="Montserrat"/>
              </a:rPr>
              <a:t>!</a:t>
            </a:r>
            <a:endParaRPr lang="pt-B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137189" y="4043338"/>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grpSp>
        <p:nvGrpSpPr>
          <p:cNvPr id="14" name="Agrupar 13">
            <a:extLst>
              <a:ext uri="{FF2B5EF4-FFF2-40B4-BE49-F238E27FC236}">
                <a16:creationId xmlns:a16="http://schemas.microsoft.com/office/drawing/2014/main" id="{74048E89-6D57-D228-4E7A-FBD26D17C01F}"/>
              </a:ext>
            </a:extLst>
          </p:cNvPr>
          <p:cNvGrpSpPr/>
          <p:nvPr/>
        </p:nvGrpSpPr>
        <p:grpSpPr>
          <a:xfrm>
            <a:off x="7220482" y="4500015"/>
            <a:ext cx="4175157" cy="861265"/>
            <a:chOff x="7277837" y="3975628"/>
            <a:chExt cx="4175157" cy="861265"/>
          </a:xfrm>
        </p:grpSpPr>
        <p:pic>
          <p:nvPicPr>
            <p:cNvPr id="6" name="Imagem 7" descr="Logotipo, nome da empresa&#10;&#10;Descrição gerada automaticamente">
              <a:extLst>
                <a:ext uri="{FF2B5EF4-FFF2-40B4-BE49-F238E27FC236}">
                  <a16:creationId xmlns:a16="http://schemas.microsoft.com/office/drawing/2014/main" id="{43C55E40-DEBC-872C-3938-5DB4E28E7AD4}"/>
                </a:ext>
              </a:extLst>
            </p:cNvPr>
            <p:cNvPicPr>
              <a:picLocks noChangeAspect="1"/>
            </p:cNvPicPr>
            <p:nvPr/>
          </p:nvPicPr>
          <p:blipFill>
            <a:blip r:embed="rId4"/>
            <a:stretch>
              <a:fillRect/>
            </a:stretch>
          </p:blipFill>
          <p:spPr>
            <a:xfrm>
              <a:off x="7277837" y="3975628"/>
              <a:ext cx="1866621" cy="861265"/>
            </a:xfrm>
            <a:prstGeom prst="rect">
              <a:avLst/>
            </a:prstGeom>
          </p:spPr>
        </p:pic>
        <p:sp>
          <p:nvSpPr>
            <p:cNvPr id="12" name="Title 1">
              <a:extLst>
                <a:ext uri="{FF2B5EF4-FFF2-40B4-BE49-F238E27FC236}">
                  <a16:creationId xmlns:a16="http://schemas.microsoft.com/office/drawing/2014/main" id="{E31AAF23-4B91-6852-820C-DC247CC7FD00}"/>
                </a:ext>
              </a:extLst>
            </p:cNvPr>
            <p:cNvSpPr txBox="1">
              <a:spLocks/>
            </p:cNvSpPr>
            <p:nvPr/>
          </p:nvSpPr>
          <p:spPr>
            <a:xfrm>
              <a:off x="9339750" y="4251265"/>
              <a:ext cx="2113244" cy="3017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2018/00629-0</a:t>
              </a:r>
              <a:endParaRPr lang="pt-BR" sz="1600" dirty="0"/>
            </a:p>
          </p:txBody>
        </p:sp>
      </p:grpSp>
      <p:grpSp>
        <p:nvGrpSpPr>
          <p:cNvPr id="11" name="Agrupar 10">
            <a:extLst>
              <a:ext uri="{FF2B5EF4-FFF2-40B4-BE49-F238E27FC236}">
                <a16:creationId xmlns:a16="http://schemas.microsoft.com/office/drawing/2014/main" id="{2DB0C9EA-D7EA-10AF-0CD6-A720326F68B3}"/>
              </a:ext>
            </a:extLst>
          </p:cNvPr>
          <p:cNvGrpSpPr/>
          <p:nvPr/>
        </p:nvGrpSpPr>
        <p:grpSpPr>
          <a:xfrm>
            <a:off x="7487773" y="5446156"/>
            <a:ext cx="3914512" cy="434828"/>
            <a:chOff x="7635257" y="5151188"/>
            <a:chExt cx="3914512" cy="434828"/>
          </a:xfrm>
        </p:grpSpPr>
        <p:pic>
          <p:nvPicPr>
            <p:cNvPr id="8" name="Imagem 8" descr="Logotipo, nome da empresa&#10;&#10;Descrição gerada automaticamente">
              <a:extLst>
                <a:ext uri="{FF2B5EF4-FFF2-40B4-BE49-F238E27FC236}">
                  <a16:creationId xmlns:a16="http://schemas.microsoft.com/office/drawing/2014/main" id="{E41333FE-A161-5639-39CF-6F60DBB2B377}"/>
                </a:ext>
              </a:extLst>
            </p:cNvPr>
            <p:cNvPicPr>
              <a:picLocks noChangeAspect="1"/>
            </p:cNvPicPr>
            <p:nvPr/>
          </p:nvPicPr>
          <p:blipFill>
            <a:blip r:embed="rId5"/>
            <a:stretch>
              <a:fillRect/>
            </a:stretch>
          </p:blipFill>
          <p:spPr>
            <a:xfrm>
              <a:off x="7635257" y="5151188"/>
              <a:ext cx="1242797" cy="379020"/>
            </a:xfrm>
            <a:prstGeom prst="rect">
              <a:avLst/>
            </a:prstGeom>
          </p:spPr>
        </p:pic>
        <p:sp>
          <p:nvSpPr>
            <p:cNvPr id="13" name="Title 1">
              <a:extLst>
                <a:ext uri="{FF2B5EF4-FFF2-40B4-BE49-F238E27FC236}">
                  <a16:creationId xmlns:a16="http://schemas.microsoft.com/office/drawing/2014/main" id="{6D866463-20C1-B09D-7803-6FBA94B08D02}"/>
                </a:ext>
              </a:extLst>
            </p:cNvPr>
            <p:cNvSpPr txBox="1">
              <a:spLocks/>
            </p:cNvSpPr>
            <p:nvPr/>
          </p:nvSpPr>
          <p:spPr>
            <a:xfrm>
              <a:off x="9339749" y="5183784"/>
              <a:ext cx="2210020" cy="4022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350244/2020-0</a:t>
              </a:r>
              <a:endParaRPr lang="pt-BR" sz="1600"/>
            </a:p>
          </p:txBody>
        </p:sp>
      </p:grpSp>
      <p:pic>
        <p:nvPicPr>
          <p:cNvPr id="15" name="Imagem 15" descr="Texto&#10;&#10;Descrição gerada automaticamente">
            <a:extLst>
              <a:ext uri="{FF2B5EF4-FFF2-40B4-BE49-F238E27FC236}">
                <a16:creationId xmlns:a16="http://schemas.microsoft.com/office/drawing/2014/main" id="{0594765D-874B-EAD7-8B36-12FB0CB6AC34}"/>
              </a:ext>
            </a:extLst>
          </p:cNvPr>
          <p:cNvPicPr>
            <a:picLocks noChangeAspect="1"/>
          </p:cNvPicPr>
          <p:nvPr/>
        </p:nvPicPr>
        <p:blipFill rotWithShape="1">
          <a:blip r:embed="rId6"/>
          <a:srcRect l="8569" r="54925" b="1471"/>
          <a:stretch/>
        </p:blipFill>
        <p:spPr>
          <a:xfrm>
            <a:off x="7089935" y="2915728"/>
            <a:ext cx="3877355" cy="2083598"/>
          </a:xfrm>
          <a:prstGeom prst="rect">
            <a:avLst/>
          </a:prstGeom>
        </p:spPr>
      </p:pic>
    </p:spTree>
    <p:extLst>
      <p:ext uri="{BB962C8B-B14F-4D97-AF65-F5344CB8AC3E}">
        <p14:creationId xmlns:p14="http://schemas.microsoft.com/office/powerpoint/2010/main" val="115680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ALDH1A2: </a:t>
            </a:r>
            <a:r>
              <a:rPr lang="en-US"/>
              <a:t>Retinal preference</a:t>
            </a:r>
          </a:p>
          <a:p>
            <a:r>
              <a:rPr lang="en-US">
                <a:cs typeface="Calibri"/>
              </a:rPr>
              <a:t>ALDH2: Acetaldehyde preference</a:t>
            </a:r>
          </a:p>
          <a:p>
            <a:endParaRPr lang="en-US"/>
          </a:p>
          <a:p>
            <a:endParaRPr lang="en-US">
              <a:cs typeface="Calibri"/>
            </a:endParaRPr>
          </a:p>
          <a:p>
            <a:r>
              <a:rPr lang="en-US"/>
              <a:t>Chen, C. H., Ferreira, J. C., Gross, E. R., &amp; </a:t>
            </a:r>
            <a:r>
              <a:rPr lang="en-US" err="1"/>
              <a:t>Mochly</a:t>
            </a:r>
            <a:r>
              <a:rPr lang="en-US"/>
              <a:t>-Rosen, D. (2014). Targeting aldehyde dehydrogenase 2: new therapeutic opportunities. </a:t>
            </a:r>
            <a:r>
              <a:rPr lang="en-US" i="1"/>
              <a:t>Physiological reviews</a:t>
            </a:r>
            <a:r>
              <a:rPr lang="en-US"/>
              <a:t>, </a:t>
            </a:r>
            <a:r>
              <a:rPr lang="en-US" i="1"/>
              <a:t>94</a:t>
            </a:r>
            <a:r>
              <a:rPr lang="en-US"/>
              <a:t>(1), 1–34. https://doi.org/10.1152/physrev.00017.2013</a:t>
            </a:r>
            <a:endParaRPr lang="en-US">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ALDH2: deep and narrower site -&gt; acetaldehyde preference</a:t>
            </a:r>
          </a:p>
          <a:p>
            <a:r>
              <a:rPr lang="en-US">
                <a:cs typeface="Calibri"/>
              </a:rPr>
              <a:t>ALDH1: deep and wider site -&gt; branched aldehyde preference</a:t>
            </a:r>
          </a:p>
          <a:p>
            <a:endParaRPr lang="en-US"/>
          </a:p>
          <a:p>
            <a:r>
              <a:rPr lang="en-US"/>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a:t>
            </a:r>
            <a:r>
              <a:rPr lang="pt-BR" sz="2600" err="1">
                <a:solidFill>
                  <a:srgbClr val="542F87"/>
                </a:solidFill>
                <a:latin typeface="Montserrat"/>
              </a:rPr>
              <a:t>biomolecules</a:t>
            </a:r>
            <a:r>
              <a:rPr lang="pt-BR" sz="2600">
                <a:solidFill>
                  <a:srgbClr val="542F87"/>
                </a:solidFill>
                <a:latin typeface="Montserrat"/>
              </a:rPr>
              <a:t> </a:t>
            </a:r>
            <a:r>
              <a:rPr lang="pt-BR" sz="2600" err="1">
                <a:solidFill>
                  <a:srgbClr val="542F87"/>
                </a:solidFill>
                <a:latin typeface="Montserrat"/>
              </a:rPr>
              <a:t>perform</a:t>
            </a:r>
            <a:r>
              <a:rPr lang="pt-BR" sz="2600">
                <a:solidFill>
                  <a:srgbClr val="542F87"/>
                </a:solidFill>
                <a:latin typeface="Montserrat"/>
              </a:rPr>
              <a:t> </a:t>
            </a:r>
            <a:r>
              <a:rPr lang="pt-BR" sz="2600" err="1">
                <a:solidFill>
                  <a:srgbClr val="542F87"/>
                </a:solidFill>
                <a:latin typeface="Montserrat"/>
              </a:rPr>
              <a:t>their</a:t>
            </a:r>
            <a:r>
              <a:rPr lang="pt-BR" sz="2600">
                <a:solidFill>
                  <a:srgbClr val="542F87"/>
                </a:solidFill>
                <a:latin typeface="Montserrat"/>
              </a:rPr>
              <a:t> </a:t>
            </a:r>
            <a:r>
              <a:rPr lang="pt-BR" sz="2600" err="1">
                <a:solidFill>
                  <a:srgbClr val="542F87"/>
                </a:solidFill>
                <a:latin typeface="Montserrat"/>
              </a:rPr>
              <a:t>functions</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3157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10" name="Agrupar 9">
            <a:extLst>
              <a:ext uri="{FF2B5EF4-FFF2-40B4-BE49-F238E27FC236}">
                <a16:creationId xmlns:a16="http://schemas.microsoft.com/office/drawing/2014/main" id="{667C6A4C-0438-6AA1-6760-03ED84956D95}"/>
              </a:ext>
            </a:extLst>
          </p:cNvPr>
          <p:cNvGrpSpPr/>
          <p:nvPr/>
        </p:nvGrpSpPr>
        <p:grpSpPr>
          <a:xfrm>
            <a:off x="1246632" y="2761847"/>
            <a:ext cx="9704132" cy="3386502"/>
            <a:chOff x="1155192" y="2761847"/>
            <a:chExt cx="9704132" cy="3386502"/>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078736"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155192" y="5917517"/>
              <a:ext cx="97041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Montserrat"/>
                  <a:ea typeface="+mn-lt"/>
                  <a:cs typeface="+mn-lt"/>
                </a:rPr>
                <a:t>Guryanov, I., Fiorucci, S. &amp; </a:t>
              </a:r>
              <a:r>
                <a:rPr lang="en-US" sz="900" err="1">
                  <a:latin typeface="Montserrat"/>
                  <a:ea typeface="+mn-lt"/>
                  <a:cs typeface="+mn-lt"/>
                </a:rPr>
                <a:t>Tennikova</a:t>
              </a:r>
              <a:r>
                <a:rPr lang="en-US" sz="900">
                  <a:latin typeface="Montserrat"/>
                  <a:ea typeface="+mn-lt"/>
                  <a:cs typeface="+mn-lt"/>
                </a:rPr>
                <a:t>, T. Receptor-ligand interactions: Advanced biomedical applications. Materials Science and Engineering: C vol. 68 890–903 (2016)</a:t>
              </a:r>
              <a:endParaRPr lang="pt-BR" sz="9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Substrate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468680"/>
            <a:ext cx="7536426" cy="3570003"/>
          </a:xfrm>
          <a:prstGeom prst="rect">
            <a:avLst/>
          </a:prstGeom>
        </p:spPr>
      </p:pic>
      <p:sp>
        <p:nvSpPr>
          <p:cNvPr id="6" name="CaixaDeTexto 5">
            <a:extLst>
              <a:ext uri="{FF2B5EF4-FFF2-40B4-BE49-F238E27FC236}">
                <a16:creationId xmlns:a16="http://schemas.microsoft.com/office/drawing/2014/main" id="{907244CB-B4FA-75C8-9B1C-6D7CA8B7FD46}"/>
              </a:ext>
            </a:extLst>
          </p:cNvPr>
          <p:cNvSpPr txBox="1"/>
          <p:nvPr/>
        </p:nvSpPr>
        <p:spPr>
          <a:xfrm>
            <a:off x="2145792" y="6047232"/>
            <a:ext cx="7327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Montserrat"/>
                <a:ea typeface="+mn-lt"/>
                <a:cs typeface="+mn-lt"/>
              </a:rPr>
              <a:t>Guerra, J. V. da S. et al. </a:t>
            </a:r>
            <a:r>
              <a:rPr lang="en-US" sz="900" err="1">
                <a:latin typeface="Montserrat"/>
                <a:ea typeface="+mn-lt"/>
                <a:cs typeface="+mn-lt"/>
              </a:rPr>
              <a:t>pyKVFinder</a:t>
            </a:r>
            <a:r>
              <a:rPr lang="en-US" sz="900">
                <a:latin typeface="Montserrat"/>
                <a:ea typeface="+mn-lt"/>
                <a:cs typeface="+mn-lt"/>
              </a:rPr>
              <a:t>: an efficient and integrable Python package for biomolecular cavity detection and characterization in data science. BMC Bioinformatics vol. 22 (2021). </a:t>
            </a:r>
            <a:endParaRPr lang="pt-BR" sz="2000">
              <a:ea typeface="+mn-lt"/>
              <a:cs typeface="+mn-lt"/>
            </a:endParaRPr>
          </a:p>
        </p:txBody>
      </p:sp>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Binding</a:t>
            </a:r>
            <a:r>
              <a:rPr lang="pt-BR" sz="2600">
                <a:solidFill>
                  <a:srgbClr val="542F87"/>
                </a:solidFill>
                <a:latin typeface="Montserrat"/>
              </a:rPr>
              <a:t> site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4" name="Agrupar 13">
            <a:extLst>
              <a:ext uri="{FF2B5EF4-FFF2-40B4-BE49-F238E27FC236}">
                <a16:creationId xmlns:a16="http://schemas.microsoft.com/office/drawing/2014/main" id="{396DE874-6FE9-1F0C-E3CD-550FE2E04617}"/>
              </a:ext>
            </a:extLst>
          </p:cNvPr>
          <p:cNvGrpSpPr/>
          <p:nvPr/>
        </p:nvGrpSpPr>
        <p:grpSpPr>
          <a:xfrm>
            <a:off x="1976448" y="2815747"/>
            <a:ext cx="8230909" cy="2424143"/>
            <a:chOff x="3285744" y="2193036"/>
            <a:chExt cx="5273040" cy="1539240"/>
          </a:xfrm>
        </p:grpSpPr>
        <p:pic>
          <p:nvPicPr>
            <p:cNvPr id="8" name="Imagem 8">
              <a:extLst>
                <a:ext uri="{FF2B5EF4-FFF2-40B4-BE49-F238E27FC236}">
                  <a16:creationId xmlns:a16="http://schemas.microsoft.com/office/drawing/2014/main" id="{5EBA1FDC-A7FC-871F-6B8D-D4522F16B4AF}"/>
                </a:ext>
              </a:extLst>
            </p:cNvPr>
            <p:cNvPicPr>
              <a:picLocks noChangeAspect="1"/>
            </p:cNvPicPr>
            <p:nvPr/>
          </p:nvPicPr>
          <p:blipFill>
            <a:blip r:embed="rId4"/>
            <a:stretch>
              <a:fillRect/>
            </a:stretch>
          </p:blipFill>
          <p:spPr>
            <a:xfrm>
              <a:off x="3285744" y="2193036"/>
              <a:ext cx="2011680" cy="1508760"/>
            </a:xfrm>
            <a:prstGeom prst="rect">
              <a:avLst/>
            </a:prstGeom>
          </p:spPr>
        </p:pic>
        <p:pic>
          <p:nvPicPr>
            <p:cNvPr id="9" name="Imagem 9">
              <a:extLst>
                <a:ext uri="{FF2B5EF4-FFF2-40B4-BE49-F238E27FC236}">
                  <a16:creationId xmlns:a16="http://schemas.microsoft.com/office/drawing/2014/main" id="{8704157B-7624-DF97-519F-9EB2493FDF1D}"/>
                </a:ext>
              </a:extLst>
            </p:cNvPr>
            <p:cNvPicPr>
              <a:picLocks noChangeAspect="1"/>
            </p:cNvPicPr>
            <p:nvPr/>
          </p:nvPicPr>
          <p:blipFill>
            <a:blip r:embed="rId5"/>
            <a:stretch>
              <a:fillRect/>
            </a:stretch>
          </p:blipFill>
          <p:spPr>
            <a:xfrm>
              <a:off x="6547104" y="2223516"/>
              <a:ext cx="2011680" cy="1508760"/>
            </a:xfrm>
            <a:prstGeom prst="rect">
              <a:avLst/>
            </a:prstGeom>
          </p:spPr>
        </p:pic>
        <p:cxnSp>
          <p:nvCxnSpPr>
            <p:cNvPr id="11" name="Conector de Seta Reta 10">
              <a:extLst>
                <a:ext uri="{FF2B5EF4-FFF2-40B4-BE49-F238E27FC236}">
                  <a16:creationId xmlns:a16="http://schemas.microsoft.com/office/drawing/2014/main" id="{058AB427-81CD-19AC-3ADE-27F2D63C2F36}"/>
                </a:ext>
              </a:extLst>
            </p:cNvPr>
            <p:cNvCxnSpPr>
              <a:cxnSpLocks/>
            </p:cNvCxnSpPr>
            <p:nvPr/>
          </p:nvCxnSpPr>
          <p:spPr>
            <a:xfrm flipV="1">
              <a:off x="5678424" y="294816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666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err="1">
                <a:solidFill>
                  <a:srgbClr val="542F87"/>
                </a:solidFill>
                <a:latin typeface="Montserrat"/>
              </a:rPr>
              <a:t>KVFinder</a:t>
            </a:r>
            <a:r>
              <a:rPr lang="pt-BR" sz="2600">
                <a:solidFill>
                  <a:srgbClr val="542F87"/>
                </a:solidFill>
                <a:latin typeface="Montserrat"/>
              </a:rPr>
              <a:t> for </a:t>
            </a:r>
            <a:r>
              <a:rPr lang="pt-BR" sz="2600" u="sng">
                <a:solidFill>
                  <a:srgbClr val="542F87"/>
                </a:solidFill>
                <a:latin typeface="Montserrat"/>
              </a:rPr>
              <a:t>M</a:t>
            </a:r>
            <a:r>
              <a:rPr lang="pt-BR" sz="2600">
                <a:solidFill>
                  <a:srgbClr val="542F87"/>
                </a:solidFill>
                <a:latin typeface="Montserrat"/>
              </a:rPr>
              <a:t>olecular </a:t>
            </a:r>
            <a:r>
              <a:rPr lang="pt-BR" sz="2600" u="sng">
                <a:solidFill>
                  <a:srgbClr val="542F87"/>
                </a:solidFill>
                <a:latin typeface="Montserrat"/>
              </a:rPr>
              <a:t>D</a:t>
            </a:r>
            <a:r>
              <a:rPr lang="pt-BR" sz="2600">
                <a:solidFill>
                  <a:srgbClr val="542F87"/>
                </a:solidFill>
                <a:latin typeface="Montserrat"/>
              </a:rPr>
              <a:t>ynamics </a:t>
            </a:r>
            <a:r>
              <a:rPr lang="pt-BR" sz="2600" err="1">
                <a:solidFill>
                  <a:srgbClr val="542F87"/>
                </a:solidFill>
                <a:latin typeface="Montserrat"/>
              </a:rPr>
              <a:t>analysis</a:t>
            </a:r>
            <a:r>
              <a:rPr lang="pt-BR" sz="2600">
                <a:solidFill>
                  <a:srgbClr val="542F87"/>
                </a:solidFill>
                <a:latin typeface="Montserrat"/>
              </a:rPr>
              <a:t> (</a:t>
            </a:r>
            <a:r>
              <a:rPr lang="pt-BR" sz="2600" err="1">
                <a:solidFill>
                  <a:srgbClr val="542F87"/>
                </a:solidFill>
                <a:latin typeface="Montserrat"/>
              </a:rPr>
              <a:t>KVFinderMD</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 volume </a:t>
            </a:r>
            <a:r>
              <a:rPr lang="pt-BR" sz="2000" err="1">
                <a:latin typeface="Montserrat"/>
              </a:rPr>
              <a:t>and</a:t>
            </a:r>
            <a:r>
              <a:rPr lang="pt-BR" sz="2000">
                <a:latin typeface="Montserrat"/>
              </a:rPr>
              <a:t> </a:t>
            </a:r>
            <a:r>
              <a:rPr lang="pt-BR" sz="2000" err="1">
                <a:latin typeface="Montserrat"/>
              </a:rPr>
              <a:t>depth</a:t>
            </a:r>
            <a:endParaRPr lang="pt-BR" sz="200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Interface </a:t>
            </a:r>
            <a:r>
              <a:rPr lang="pt-BR" sz="2000" err="1">
                <a:latin typeface="Montserrat"/>
              </a:rPr>
              <a:t>residues</a:t>
            </a:r>
            <a:endParaRPr lang="pt-BR" sz="200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a:latin typeface="Montserrat"/>
              </a:rPr>
              <a:t>Surface, </a:t>
            </a:r>
            <a:r>
              <a:rPr lang="pt-BR" sz="1800" err="1">
                <a:latin typeface="Montserrat"/>
              </a:rPr>
              <a:t>area</a:t>
            </a:r>
            <a:r>
              <a:rPr lang="pt-BR" sz="1800">
                <a:latin typeface="Montserrat"/>
              </a:rPr>
              <a:t> </a:t>
            </a:r>
            <a:r>
              <a:rPr lang="pt-BR" sz="1800" err="1">
                <a:latin typeface="Montserrat"/>
              </a:rPr>
              <a:t>and</a:t>
            </a:r>
            <a:r>
              <a:rPr lang="pt-BR" sz="1800">
                <a:latin typeface="Montserrat"/>
              </a:rPr>
              <a:t> </a:t>
            </a:r>
            <a:r>
              <a:rPr lang="pt-BR" sz="1800" err="1">
                <a:latin typeface="Montserrat"/>
              </a:rPr>
              <a:t>hydropathy</a:t>
            </a:r>
            <a:endParaRPr lang="pt-BR" sz="180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latin typeface="Montserrat"/>
              </a:rPr>
              <a:t>Spatial</a:t>
            </a:r>
            <a:r>
              <a:rPr lang="pt-BR" sz="2000">
                <a:latin typeface="Montserrat"/>
              </a:rPr>
              <a:t> </a:t>
            </a:r>
            <a:r>
              <a:rPr lang="pt-BR" sz="2000" err="1">
                <a:latin typeface="Montserrat"/>
              </a:rPr>
              <a:t>conservation</a:t>
            </a:r>
            <a:r>
              <a:rPr lang="pt-BR" sz="2000">
                <a:latin typeface="Montserrat"/>
              </a:rPr>
              <a:t> (%)</a:t>
            </a:r>
            <a:endParaRPr lang="pt-BR" sz="200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HIV-1 protease</a:t>
            </a:r>
            <a:endParaRPr lang="pt-BR"/>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Binding</a:t>
            </a:r>
            <a:r>
              <a:rPr lang="pt-BR" sz="2600">
                <a:solidFill>
                  <a:srgbClr val="542F87"/>
                </a:solidFill>
                <a:latin typeface="Montserrat"/>
              </a:rPr>
              <a:t> site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7" name="Agrupar 16">
            <a:extLst>
              <a:ext uri="{FF2B5EF4-FFF2-40B4-BE49-F238E27FC236}">
                <a16:creationId xmlns:a16="http://schemas.microsoft.com/office/drawing/2014/main" id="{D9443AF3-4CB2-241E-5D47-88B0C791D05A}"/>
              </a:ext>
            </a:extLst>
          </p:cNvPr>
          <p:cNvGrpSpPr/>
          <p:nvPr/>
        </p:nvGrpSpPr>
        <p:grpSpPr>
          <a:xfrm>
            <a:off x="328728" y="2642623"/>
            <a:ext cx="5759242" cy="2677303"/>
            <a:chOff x="633984" y="3925992"/>
            <a:chExt cx="4345246" cy="1939884"/>
          </a:xfrm>
        </p:grpSpPr>
        <p:pic>
          <p:nvPicPr>
            <p:cNvPr id="12" name="Imagem 12" descr="Uma imagem contendo mapa&#10;&#10;Descrição gerada automaticamente">
              <a:extLst>
                <a:ext uri="{FF2B5EF4-FFF2-40B4-BE49-F238E27FC236}">
                  <a16:creationId xmlns:a16="http://schemas.microsoft.com/office/drawing/2014/main" id="{EB512CE7-DB64-EEF1-F9E0-C416B46BBF0A}"/>
                </a:ext>
              </a:extLst>
            </p:cNvPr>
            <p:cNvPicPr>
              <a:picLocks noChangeAspect="1"/>
            </p:cNvPicPr>
            <p:nvPr/>
          </p:nvPicPr>
          <p:blipFill>
            <a:blip r:embed="rId4"/>
            <a:stretch>
              <a:fillRect/>
            </a:stretch>
          </p:blipFill>
          <p:spPr>
            <a:xfrm>
              <a:off x="2888302" y="4296156"/>
              <a:ext cx="2090928" cy="1569720"/>
            </a:xfrm>
            <a:prstGeom prst="rect">
              <a:avLst/>
            </a:prstGeom>
          </p:spPr>
        </p:pic>
        <p:pic>
          <p:nvPicPr>
            <p:cNvPr id="13" name="Imagem 13">
              <a:extLst>
                <a:ext uri="{FF2B5EF4-FFF2-40B4-BE49-F238E27FC236}">
                  <a16:creationId xmlns:a16="http://schemas.microsoft.com/office/drawing/2014/main" id="{DD7D3CD6-F41F-FCF0-BE34-7A8FCFCD2817}"/>
                </a:ext>
              </a:extLst>
            </p:cNvPr>
            <p:cNvPicPr>
              <a:picLocks noChangeAspect="1"/>
            </p:cNvPicPr>
            <p:nvPr/>
          </p:nvPicPr>
          <p:blipFill>
            <a:blip r:embed="rId5"/>
            <a:stretch>
              <a:fillRect/>
            </a:stretch>
          </p:blipFill>
          <p:spPr>
            <a:xfrm>
              <a:off x="633984" y="4296156"/>
              <a:ext cx="2090928" cy="1569720"/>
            </a:xfrm>
            <a:prstGeom prst="rect">
              <a:avLst/>
            </a:prstGeom>
          </p:spPr>
        </p:pic>
        <p:sp>
          <p:nvSpPr>
            <p:cNvPr id="16" name="Title 1">
              <a:extLst>
                <a:ext uri="{FF2B5EF4-FFF2-40B4-BE49-F238E27FC236}">
                  <a16:creationId xmlns:a16="http://schemas.microsoft.com/office/drawing/2014/main" id="{23F4962B-640D-F921-CFBF-169F37713D0E}"/>
                </a:ext>
              </a:extLst>
            </p:cNvPr>
            <p:cNvSpPr txBox="1">
              <a:spLocks/>
            </p:cNvSpPr>
            <p:nvPr/>
          </p:nvSpPr>
          <p:spPr>
            <a:xfrm>
              <a:off x="950022"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a:t>
              </a:r>
              <a:endParaRPr lang="pt-BR" sz="2000"/>
            </a:p>
          </p:txBody>
        </p:sp>
      </p:grpSp>
      <p:grpSp>
        <p:nvGrpSpPr>
          <p:cNvPr id="15" name="Agrupar 14">
            <a:extLst>
              <a:ext uri="{FF2B5EF4-FFF2-40B4-BE49-F238E27FC236}">
                <a16:creationId xmlns:a16="http://schemas.microsoft.com/office/drawing/2014/main" id="{751F867D-9A54-7853-DDA9-248BC4FAD001}"/>
              </a:ext>
            </a:extLst>
          </p:cNvPr>
          <p:cNvGrpSpPr/>
          <p:nvPr/>
        </p:nvGrpSpPr>
        <p:grpSpPr>
          <a:xfrm>
            <a:off x="6331680" y="2642623"/>
            <a:ext cx="5522302" cy="2631568"/>
            <a:chOff x="6214025" y="3925992"/>
            <a:chExt cx="4166479" cy="1906746"/>
          </a:xfrm>
        </p:grpSpPr>
        <p:sp>
          <p:nvSpPr>
            <p:cNvPr id="10" name="Title 1">
              <a:extLst>
                <a:ext uri="{FF2B5EF4-FFF2-40B4-BE49-F238E27FC236}">
                  <a16:creationId xmlns:a16="http://schemas.microsoft.com/office/drawing/2014/main" id="{D7210356-9720-F5BB-077F-CD22085EC8A4}"/>
                </a:ext>
              </a:extLst>
            </p:cNvPr>
            <p:cNvSpPr txBox="1">
              <a:spLocks/>
            </p:cNvSpPr>
            <p:nvPr/>
          </p:nvSpPr>
          <p:spPr>
            <a:xfrm>
              <a:off x="6589925"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Split/</a:t>
              </a:r>
              <a:r>
                <a:rPr lang="pt-BR" sz="2000" err="1">
                  <a:latin typeface="Montserrat"/>
                </a:rPr>
                <a:t>Group</a:t>
              </a:r>
              <a:endParaRPr lang="pt-BR" sz="2000" err="1"/>
            </a:p>
          </p:txBody>
        </p:sp>
        <p:pic>
          <p:nvPicPr>
            <p:cNvPr id="4" name="Imagem 5" descr="Padrão do plano de fundo&#10;&#10;Descrição gerada automaticamente">
              <a:extLst>
                <a:ext uri="{FF2B5EF4-FFF2-40B4-BE49-F238E27FC236}">
                  <a16:creationId xmlns:a16="http://schemas.microsoft.com/office/drawing/2014/main" id="{D7652638-755B-E833-00BA-06175C40C253}"/>
                </a:ext>
              </a:extLst>
            </p:cNvPr>
            <p:cNvPicPr>
              <a:picLocks noChangeAspect="1"/>
            </p:cNvPicPr>
            <p:nvPr/>
          </p:nvPicPr>
          <p:blipFill>
            <a:blip r:embed="rId6"/>
            <a:stretch>
              <a:fillRect/>
            </a:stretch>
          </p:blipFill>
          <p:spPr>
            <a:xfrm>
              <a:off x="8382116" y="4336812"/>
              <a:ext cx="1998388" cy="1495926"/>
            </a:xfrm>
            <a:prstGeom prst="rect">
              <a:avLst/>
            </a:prstGeom>
          </p:spPr>
        </p:pic>
        <p:pic>
          <p:nvPicPr>
            <p:cNvPr id="6" name="Imagem 14">
              <a:extLst>
                <a:ext uri="{FF2B5EF4-FFF2-40B4-BE49-F238E27FC236}">
                  <a16:creationId xmlns:a16="http://schemas.microsoft.com/office/drawing/2014/main" id="{DF6686F1-7C96-4EA5-F788-A4CA73D47F8E}"/>
                </a:ext>
              </a:extLst>
            </p:cNvPr>
            <p:cNvPicPr>
              <a:picLocks noChangeAspect="1"/>
            </p:cNvPicPr>
            <p:nvPr/>
          </p:nvPicPr>
          <p:blipFill>
            <a:blip r:embed="rId7"/>
            <a:stretch>
              <a:fillRect/>
            </a:stretch>
          </p:blipFill>
          <p:spPr>
            <a:xfrm>
              <a:off x="6214025" y="4336812"/>
              <a:ext cx="1998388" cy="1495926"/>
            </a:xfrm>
            <a:prstGeom prst="rect">
              <a:avLst/>
            </a:prstGeom>
          </p:spPr>
        </p:pic>
      </p:grpSp>
    </p:spTree>
    <p:extLst>
      <p:ext uri="{BB962C8B-B14F-4D97-AF65-F5344CB8AC3E}">
        <p14:creationId xmlns:p14="http://schemas.microsoft.com/office/powerpoint/2010/main" val="63976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75D299-3B78-46C3-9A56-98EDEC60E7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30</cp:revision>
  <dcterms:created xsi:type="dcterms:W3CDTF">2022-09-01T13:31:20Z</dcterms:created>
  <dcterms:modified xsi:type="dcterms:W3CDTF">2022-11-23T20:12:05Z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